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imo Bold" panose="020B0604020202020204" charset="0"/>
      <p:regular r:id="rId13"/>
    </p:embeddedFont>
    <p:embeddedFont>
      <p:font typeface="Calibri" panose="020F0502020204030204" pitchFamily="34" charset="0"/>
      <p:regular r:id="rId14"/>
      <p:bold r:id="rId15"/>
      <p:italic r:id="rId16"/>
      <p:boldItalic r:id="rId17"/>
    </p:embeddedFont>
    <p:embeddedFont>
      <p:font typeface="Canva Sans Bold" panose="020B0604020202020204" charset="0"/>
      <p:regular r:id="rId18"/>
    </p:embeddedFont>
    <p:embeddedFont>
      <p:font typeface="Comic Sans MS" panose="030F0702030302020204" pitchFamily="66" charset="0"/>
      <p:regular r:id="rId19"/>
      <p:bold r:id="rId20"/>
      <p:italic r:id="rId21"/>
      <p:boldItalic r:id="rId22"/>
    </p:embeddedFont>
    <p:embeddedFont>
      <p:font typeface="Oswald Bold" pitchFamily="2" charset="0"/>
      <p:regular r:id="rId23"/>
      <p:bold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6379" autoAdjust="0"/>
  </p:normalViewPr>
  <p:slideViewPr>
    <p:cSldViewPr>
      <p:cViewPr varScale="1">
        <p:scale>
          <a:sx n="73" d="100"/>
          <a:sy n="73" d="100"/>
        </p:scale>
        <p:origin x="1134"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png>
</file>

<file path=ppt/media/image2.png>
</file>

<file path=ppt/media/image3.svg>
</file>

<file path=ppt/media/image4.png>
</file>

<file path=ppt/media/image5.png>
</file>

<file path=ppt/media/image6.pn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02.03.2024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תיאור המערכת המתוכננת והצורך בה. ניתוח מצב קיים (מטרות, מרחב הבעיה, המצב כיום, הצורך</a:t>
            </a:r>
          </a:p>
          <a:p>
            <a:r>
              <a:rPr lang="en-US"/>
              <a:t>   בפתרון היום, מערכות דומות), מה תורמת המערכת לשיפור המצב.</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7.jpe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a:off x="-3258071" y="-4629150"/>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3685818" y="3027997"/>
            <a:ext cx="11192093" cy="2266264"/>
          </a:xfrm>
          <a:prstGeom prst="rect">
            <a:avLst/>
          </a:prstGeom>
        </p:spPr>
        <p:txBody>
          <a:bodyPr lIns="0" tIns="0" rIns="0" bIns="0" rtlCol="0" anchor="t">
            <a:spAutoFit/>
          </a:bodyPr>
          <a:lstStyle/>
          <a:p>
            <a:pPr algn="ctr">
              <a:lnSpc>
                <a:spcPts val="18560"/>
              </a:lnSpc>
            </a:pPr>
            <a:r>
              <a:rPr lang="en-US" sz="13449" spc="1318">
                <a:solidFill>
                  <a:srgbClr val="231F20"/>
                </a:solidFill>
                <a:latin typeface="Oswald Bold"/>
              </a:rPr>
              <a:t>ROADBUDDIZ</a:t>
            </a:r>
          </a:p>
        </p:txBody>
      </p:sp>
      <p:sp>
        <p:nvSpPr>
          <p:cNvPr id="5" name="TextBox 5"/>
          <p:cNvSpPr txBox="1"/>
          <p:nvPr/>
        </p:nvSpPr>
        <p:spPr>
          <a:xfrm>
            <a:off x="12665929" y="7013736"/>
            <a:ext cx="4196873" cy="505010"/>
          </a:xfrm>
          <a:prstGeom prst="rect">
            <a:avLst/>
          </a:prstGeom>
        </p:spPr>
        <p:txBody>
          <a:bodyPr lIns="0" tIns="0" rIns="0" bIns="0" rtlCol="0" anchor="t">
            <a:spAutoFit/>
          </a:bodyPr>
          <a:lstStyle/>
          <a:p>
            <a:pPr algn="ctr">
              <a:lnSpc>
                <a:spcPts val="4238"/>
              </a:lnSpc>
              <a:spcBef>
                <a:spcPct val="0"/>
              </a:spcBef>
            </a:pPr>
            <a:r>
              <a:rPr lang="he-IL" sz="3200" b="1" i="0" dirty="0">
                <a:solidFill>
                  <a:srgbClr val="231F20"/>
                </a:solidFill>
                <a:effectLst/>
                <a:latin typeface="Comic Sans MS" panose="030F0702030302020204" pitchFamily="66" charset="0"/>
              </a:rPr>
              <a:t>מגישים:</a:t>
            </a:r>
            <a:endParaRPr lang="en-US" sz="3071" spc="301" dirty="0">
              <a:solidFill>
                <a:srgbClr val="231F20"/>
              </a:solidFill>
              <a:latin typeface="Comic Sans MS" panose="030F0702030302020204" pitchFamily="66" charset="0"/>
              <a:cs typeface="Oswald Bold"/>
            </a:endParaRPr>
          </a:p>
        </p:txBody>
      </p:sp>
      <p:sp>
        <p:nvSpPr>
          <p:cNvPr id="6" name="TextBox 6"/>
          <p:cNvSpPr txBox="1"/>
          <p:nvPr/>
        </p:nvSpPr>
        <p:spPr>
          <a:xfrm>
            <a:off x="11916806" y="7643128"/>
            <a:ext cx="3700153" cy="1723549"/>
          </a:xfrm>
          <a:prstGeom prst="rect">
            <a:avLst/>
          </a:prstGeom>
        </p:spPr>
        <p:txBody>
          <a:bodyPr lIns="0" tIns="0" rIns="0" bIns="0" rtlCol="0" anchor="t">
            <a:spAutoFit/>
          </a:bodyPr>
          <a:lstStyle/>
          <a:p>
            <a:r>
              <a:rPr lang="he-IL" sz="2800" b="1" i="0" dirty="0">
                <a:solidFill>
                  <a:srgbClr val="231F20"/>
                </a:solidFill>
                <a:effectLst/>
                <a:latin typeface="Comic Sans MS" panose="030F0702030302020204" pitchFamily="66" charset="0"/>
              </a:rPr>
              <a:t>ניתאי לוי 319096251</a:t>
            </a:r>
            <a:endParaRPr lang="he-IL" sz="2800" dirty="0">
              <a:solidFill>
                <a:srgbClr val="231F20"/>
              </a:solidFill>
              <a:effectLst/>
              <a:latin typeface="Comic Sans MS" panose="030F0702030302020204" pitchFamily="66" charset="0"/>
            </a:endParaRPr>
          </a:p>
          <a:p>
            <a:r>
              <a:rPr lang="he-IL" sz="2800" b="1" i="0" dirty="0">
                <a:solidFill>
                  <a:srgbClr val="231F20"/>
                </a:solidFill>
                <a:effectLst/>
                <a:latin typeface="Comic Sans MS" panose="030F0702030302020204" pitchFamily="66" charset="0"/>
              </a:rPr>
              <a:t>דניאל </a:t>
            </a:r>
            <a:r>
              <a:rPr lang="he-IL" sz="2800" b="1" i="0" dirty="0" err="1">
                <a:solidFill>
                  <a:srgbClr val="231F20"/>
                </a:solidFill>
                <a:effectLst/>
                <a:latin typeface="Comic Sans MS" panose="030F0702030302020204" pitchFamily="66" charset="0"/>
              </a:rPr>
              <a:t>ריבני</a:t>
            </a:r>
            <a:r>
              <a:rPr lang="he-IL" sz="2800" b="1" i="0" dirty="0">
                <a:solidFill>
                  <a:srgbClr val="231F20"/>
                </a:solidFill>
                <a:effectLst/>
                <a:latin typeface="Comic Sans MS" panose="030F0702030302020204" pitchFamily="66" charset="0"/>
              </a:rPr>
              <a:t> 318830486</a:t>
            </a:r>
            <a:endParaRPr lang="he-IL" sz="2800" dirty="0">
              <a:solidFill>
                <a:srgbClr val="231F20"/>
              </a:solidFill>
              <a:effectLst/>
              <a:latin typeface="Comic Sans MS" panose="030F0702030302020204" pitchFamily="66" charset="0"/>
            </a:endParaRPr>
          </a:p>
          <a:p>
            <a:r>
              <a:rPr lang="he-IL" sz="2800" b="1" i="0" dirty="0">
                <a:solidFill>
                  <a:srgbClr val="231F20"/>
                </a:solidFill>
                <a:effectLst/>
                <a:latin typeface="Comic Sans MS" panose="030F0702030302020204" pitchFamily="66" charset="0"/>
              </a:rPr>
              <a:t>אורי אלימלך 208106286</a:t>
            </a:r>
            <a:endParaRPr lang="he-IL" sz="2800" dirty="0">
              <a:solidFill>
                <a:srgbClr val="231F20"/>
              </a:solidFill>
              <a:effectLst/>
              <a:latin typeface="Comic Sans MS" panose="030F0702030302020204" pitchFamily="66" charset="0"/>
            </a:endParaRPr>
          </a:p>
          <a:p>
            <a:r>
              <a:rPr lang="he-IL" sz="2800" b="1" i="0" dirty="0">
                <a:solidFill>
                  <a:srgbClr val="231F20"/>
                </a:solidFill>
                <a:effectLst/>
                <a:latin typeface="Comic Sans MS" panose="030F0702030302020204" pitchFamily="66" charset="0"/>
              </a:rPr>
              <a:t>נאור צדוק 205802747</a:t>
            </a:r>
            <a:endParaRPr lang="he-IL" sz="2800" dirty="0">
              <a:solidFill>
                <a:srgbClr val="231F20"/>
              </a:solidFill>
              <a:effectLst/>
              <a:latin typeface="Comic Sans MS" panose="030F0702030302020204" pitchFamily="66" charset="0"/>
            </a:endParaRPr>
          </a:p>
        </p:txBody>
      </p:sp>
      <p:sp>
        <p:nvSpPr>
          <p:cNvPr id="7" name="Freeform 7"/>
          <p:cNvSpPr/>
          <p:nvPr/>
        </p:nvSpPr>
        <p:spPr>
          <a:xfrm>
            <a:off x="14955926" y="0"/>
            <a:ext cx="3332074" cy="2737035"/>
          </a:xfrm>
          <a:custGeom>
            <a:avLst/>
            <a:gdLst/>
            <a:ahLst/>
            <a:cxnLst/>
            <a:rect l="l" t="t" r="r" b="b"/>
            <a:pathLst>
              <a:path w="3332074" h="2737035">
                <a:moveTo>
                  <a:pt x="0" y="0"/>
                </a:moveTo>
                <a:lnTo>
                  <a:pt x="3332074" y="0"/>
                </a:lnTo>
                <a:lnTo>
                  <a:pt x="3332074" y="2737035"/>
                </a:lnTo>
                <a:lnTo>
                  <a:pt x="0" y="2737035"/>
                </a:lnTo>
                <a:lnTo>
                  <a:pt x="0" y="0"/>
                </a:lnTo>
                <a:close/>
              </a:path>
            </a:pathLst>
          </a:custGeom>
          <a:blipFill>
            <a:blip r:embed="rId5"/>
            <a:stretch>
              <a:fillRect l="-1476" r="-1476"/>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rot="887923">
            <a:off x="-6988615" y="-8563177"/>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4955926" y="0"/>
            <a:ext cx="3332074" cy="2737035"/>
          </a:xfrm>
          <a:custGeom>
            <a:avLst/>
            <a:gdLst/>
            <a:ahLst/>
            <a:cxnLst/>
            <a:rect l="l" t="t" r="r" b="b"/>
            <a:pathLst>
              <a:path w="3332074" h="2737035">
                <a:moveTo>
                  <a:pt x="0" y="0"/>
                </a:moveTo>
                <a:lnTo>
                  <a:pt x="3332074" y="0"/>
                </a:lnTo>
                <a:lnTo>
                  <a:pt x="3332074" y="2737035"/>
                </a:lnTo>
                <a:lnTo>
                  <a:pt x="0" y="2737035"/>
                </a:lnTo>
                <a:lnTo>
                  <a:pt x="0" y="0"/>
                </a:lnTo>
                <a:close/>
              </a:path>
            </a:pathLst>
          </a:custGeom>
          <a:blipFill>
            <a:blip r:embed="rId4"/>
            <a:stretch>
              <a:fillRect l="-1476" r="-1476"/>
            </a:stretch>
          </a:blipFill>
        </p:spPr>
      </p:sp>
      <p:sp>
        <p:nvSpPr>
          <p:cNvPr id="4" name="TextBox 4"/>
          <p:cNvSpPr txBox="1"/>
          <p:nvPr/>
        </p:nvSpPr>
        <p:spPr>
          <a:xfrm>
            <a:off x="5634907" y="819150"/>
            <a:ext cx="7619743" cy="1604644"/>
          </a:xfrm>
          <a:prstGeom prst="rect">
            <a:avLst/>
          </a:prstGeom>
        </p:spPr>
        <p:txBody>
          <a:bodyPr lIns="0" tIns="0" rIns="0" bIns="0" rtlCol="0" anchor="t">
            <a:spAutoFit/>
          </a:bodyPr>
          <a:lstStyle/>
          <a:p>
            <a:pPr algn="ctr">
              <a:lnSpc>
                <a:spcPts val="12880"/>
              </a:lnSpc>
            </a:pPr>
            <a:r>
              <a:rPr lang="en-US" sz="9200" dirty="0" err="1">
                <a:solidFill>
                  <a:srgbClr val="000000"/>
                </a:solidFill>
                <a:cs typeface="Arimo Bold"/>
              </a:rPr>
              <a:t>פערים</a:t>
            </a:r>
            <a:endParaRPr lang="en-US" sz="9200" dirty="0">
              <a:solidFill>
                <a:srgbClr val="000000"/>
              </a:solidFill>
              <a:cs typeface="Arimo Bold"/>
            </a:endParaRPr>
          </a:p>
        </p:txBody>
      </p:sp>
      <p:sp>
        <p:nvSpPr>
          <p:cNvPr id="5" name="TextBox 5"/>
          <p:cNvSpPr txBox="1"/>
          <p:nvPr/>
        </p:nvSpPr>
        <p:spPr>
          <a:xfrm>
            <a:off x="1539028" y="3341637"/>
            <a:ext cx="15811500" cy="3693319"/>
          </a:xfrm>
          <a:prstGeom prst="rect">
            <a:avLst/>
          </a:prstGeom>
        </p:spPr>
        <p:txBody>
          <a:bodyPr wrap="square" lIns="0" tIns="0" rIns="0" bIns="0" rtlCol="0" anchor="t">
            <a:spAutoFit/>
          </a:bodyPr>
          <a:lstStyle/>
          <a:p>
            <a:pPr algn="r" rtl="1">
              <a:buFont typeface="Arial" panose="020B0604020202020204" pitchFamily="34" charset="0"/>
              <a:buChar char="•"/>
            </a:pPr>
            <a:r>
              <a:rPr lang="he-IL" sz="4000" b="0" i="0" dirty="0">
                <a:solidFill>
                  <a:srgbClr val="000000"/>
                </a:solidFill>
                <a:effectLst/>
              </a:rPr>
              <a:t> ניטור מיקום המתנדב יעבוד גם כאשר האפליקציה לא פתוחה (עובדת ברקע).</a:t>
            </a:r>
            <a:endParaRPr lang="he-IL" sz="4000" dirty="0"/>
          </a:p>
          <a:p>
            <a:pPr algn="r" rtl="1">
              <a:buFont typeface="Arial" panose="020B0604020202020204" pitchFamily="34" charset="0"/>
              <a:buChar char="•"/>
            </a:pPr>
            <a:r>
              <a:rPr lang="he-IL" sz="4000" b="0" i="0" dirty="0">
                <a:solidFill>
                  <a:srgbClr val="000000"/>
                </a:solidFill>
                <a:effectLst/>
              </a:rPr>
              <a:t> צ’אט בין מתנדב ללקוח.</a:t>
            </a:r>
            <a:endParaRPr lang="he-IL" sz="4000" dirty="0"/>
          </a:p>
          <a:p>
            <a:pPr algn="r" rtl="1">
              <a:buFont typeface="Arial" panose="020B0604020202020204" pitchFamily="34" charset="0"/>
              <a:buChar char="•"/>
            </a:pPr>
            <a:r>
              <a:rPr lang="he-IL" sz="4000" b="0" i="0" dirty="0">
                <a:solidFill>
                  <a:srgbClr val="000000"/>
                </a:solidFill>
                <a:effectLst/>
              </a:rPr>
              <a:t> דירוג המתנדב.</a:t>
            </a:r>
            <a:endParaRPr lang="he-IL" sz="4000" dirty="0"/>
          </a:p>
          <a:p>
            <a:pPr algn="r" rtl="1">
              <a:buFont typeface="Arial" panose="020B0604020202020204" pitchFamily="34" charset="0"/>
              <a:buChar char="•"/>
            </a:pPr>
            <a:r>
              <a:rPr lang="he-IL" sz="4000" b="0" i="0" dirty="0">
                <a:solidFill>
                  <a:srgbClr val="000000"/>
                </a:solidFill>
                <a:effectLst/>
              </a:rPr>
              <a:t> אפשרות להוספת תמונות בעת פתיחת התקלה (ואחזור שלהם בצד המתנדב).</a:t>
            </a:r>
            <a:endParaRPr lang="he-IL" sz="4000" dirty="0"/>
          </a:p>
          <a:p>
            <a:pPr algn="r" rtl="1">
              <a:buFont typeface="Arial" panose="020B0604020202020204" pitchFamily="34" charset="0"/>
              <a:buChar char="•"/>
            </a:pPr>
            <a:r>
              <a:rPr lang="he-IL" sz="4000" b="0" i="0" dirty="0">
                <a:solidFill>
                  <a:srgbClr val="000000"/>
                </a:solidFill>
                <a:effectLst/>
              </a:rPr>
              <a:t> אפשרות לשחזור סיסמא.</a:t>
            </a:r>
            <a:endParaRPr lang="he-IL" sz="4000" dirty="0"/>
          </a:p>
          <a:p>
            <a:pPr algn="r" rtl="1">
              <a:buFont typeface="Arial" panose="020B0604020202020204" pitchFamily="34" charset="0"/>
              <a:buChar char="•"/>
            </a:pPr>
            <a:r>
              <a:rPr lang="he-IL" sz="4000" b="0" i="0" dirty="0">
                <a:solidFill>
                  <a:srgbClr val="000000"/>
                </a:solidFill>
                <a:effectLst/>
              </a:rPr>
              <a:t> אימות פלאפון/אימייל.</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887923">
            <a:off x="-6988615" y="-8563177"/>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343797" y="1136364"/>
            <a:ext cx="13617940" cy="1678536"/>
          </a:xfrm>
          <a:prstGeom prst="rect">
            <a:avLst/>
          </a:prstGeom>
        </p:spPr>
        <p:txBody>
          <a:bodyPr lIns="0" tIns="0" rIns="0" bIns="0" rtlCol="0" anchor="t">
            <a:spAutoFit/>
          </a:bodyPr>
          <a:lstStyle/>
          <a:p>
            <a:pPr marL="0" lvl="0" indent="0" algn="ctr">
              <a:lnSpc>
                <a:spcPts val="14257"/>
              </a:lnSpc>
              <a:spcBef>
                <a:spcPct val="0"/>
              </a:spcBef>
            </a:pPr>
            <a:r>
              <a:rPr lang="he-IL" sz="9600" b="1" i="0" dirty="0">
                <a:solidFill>
                  <a:srgbClr val="231F20"/>
                </a:solidFill>
                <a:effectLst/>
                <a:latin typeface="Comic Sans MS" panose="030F0702030302020204" pitchFamily="66" charset="0"/>
              </a:rPr>
              <a:t>חלוקת תפקידים</a:t>
            </a:r>
            <a:endParaRPr lang="en-US" sz="10331" spc="1012" dirty="0">
              <a:solidFill>
                <a:srgbClr val="231F20"/>
              </a:solidFill>
              <a:latin typeface="Comic Sans MS" panose="030F0702030302020204" pitchFamily="66" charset="0"/>
              <a:cs typeface="Oswald Bold"/>
            </a:endParaRPr>
          </a:p>
        </p:txBody>
      </p:sp>
      <p:sp>
        <p:nvSpPr>
          <p:cNvPr id="5" name="TextBox 5"/>
          <p:cNvSpPr txBox="1"/>
          <p:nvPr/>
        </p:nvSpPr>
        <p:spPr>
          <a:xfrm>
            <a:off x="1219200" y="3610658"/>
            <a:ext cx="16356782" cy="5539978"/>
          </a:xfrm>
          <a:prstGeom prst="rect">
            <a:avLst/>
          </a:prstGeom>
        </p:spPr>
        <p:txBody>
          <a:bodyPr wrap="square" lIns="0" tIns="0" rIns="0" bIns="0" rtlCol="0" anchor="t">
            <a:spAutoFit/>
          </a:bodyPr>
          <a:lstStyle/>
          <a:p>
            <a:pPr algn="r" rtl="1"/>
            <a:r>
              <a:rPr lang="he-IL" sz="3600" i="0" dirty="0">
                <a:solidFill>
                  <a:srgbClr val="231F20"/>
                </a:solidFill>
                <a:effectLst/>
                <a:latin typeface="Comic Sans MS" panose="030F0702030302020204" pitchFamily="66" charset="0"/>
              </a:rPr>
              <a:t>אורי אלימלך - פתיחת תקלה, מדריכים לתקלות, הסתכלות על התקלות מצד המתנדב, הרשמת מתנדבים באמצעות מס' מתנדב תקין.</a:t>
            </a:r>
          </a:p>
          <a:p>
            <a:pPr algn="r" rtl="1"/>
            <a:endParaRPr lang="he-IL" sz="3600" dirty="0">
              <a:solidFill>
                <a:srgbClr val="231F20"/>
              </a:solidFill>
              <a:effectLst/>
              <a:latin typeface="Comic Sans MS" panose="030F0702030302020204" pitchFamily="66" charset="0"/>
            </a:endParaRPr>
          </a:p>
          <a:p>
            <a:pPr algn="r" rtl="1"/>
            <a:r>
              <a:rPr lang="he-IL" sz="3600" i="0" dirty="0">
                <a:solidFill>
                  <a:srgbClr val="231F20"/>
                </a:solidFill>
                <a:effectLst/>
                <a:latin typeface="Comic Sans MS" panose="030F0702030302020204" pitchFamily="66" charset="0"/>
              </a:rPr>
              <a:t>ניתאי לוי - פרופילים להרשאות, תפריט, חיבור אוטומטי לאחר התחברות בעבר, חלון תנאי שימוש.</a:t>
            </a:r>
          </a:p>
          <a:p>
            <a:pPr algn="r" rtl="1"/>
            <a:endParaRPr lang="he-IL" sz="3600" dirty="0">
              <a:solidFill>
                <a:srgbClr val="231F20"/>
              </a:solidFill>
              <a:effectLst/>
              <a:latin typeface="Comic Sans MS" panose="030F0702030302020204" pitchFamily="66" charset="0"/>
            </a:endParaRPr>
          </a:p>
          <a:p>
            <a:pPr algn="r" rtl="1"/>
            <a:r>
              <a:rPr lang="he-IL" sz="3600" i="0" dirty="0">
                <a:solidFill>
                  <a:srgbClr val="231F20"/>
                </a:solidFill>
                <a:effectLst/>
                <a:latin typeface="Comic Sans MS" panose="030F0702030302020204" pitchFamily="66" charset="0"/>
              </a:rPr>
              <a:t>דניאל </a:t>
            </a:r>
            <a:r>
              <a:rPr lang="he-IL" sz="3600" i="0" dirty="0" err="1">
                <a:solidFill>
                  <a:srgbClr val="231F20"/>
                </a:solidFill>
                <a:effectLst/>
                <a:latin typeface="Comic Sans MS" panose="030F0702030302020204" pitchFamily="66" charset="0"/>
              </a:rPr>
              <a:t>ריבני</a:t>
            </a:r>
            <a:r>
              <a:rPr lang="he-IL" sz="3600" i="0" dirty="0">
                <a:solidFill>
                  <a:srgbClr val="231F20"/>
                </a:solidFill>
                <a:effectLst/>
                <a:latin typeface="Comic Sans MS" panose="030F0702030302020204" pitchFamily="66" charset="0"/>
              </a:rPr>
              <a:t> - הרשמה, התחברות, היסטורית בקשות, סגירת בעיות, מחיקת בעיות, חיבור עם ה-</a:t>
            </a:r>
            <a:r>
              <a:rPr lang="en-US" sz="3600" i="0" dirty="0">
                <a:solidFill>
                  <a:srgbClr val="231F20"/>
                </a:solidFill>
                <a:effectLst/>
                <a:latin typeface="Comic Sans MS" panose="030F0702030302020204" pitchFamily="66" charset="0"/>
              </a:rPr>
              <a:t>firebas</a:t>
            </a:r>
            <a:r>
              <a:rPr lang="en-US" sz="3600" dirty="0">
                <a:solidFill>
                  <a:srgbClr val="231F20"/>
                </a:solidFill>
                <a:latin typeface="Comic Sans MS" panose="030F0702030302020204" pitchFamily="66" charset="0"/>
              </a:rPr>
              <a:t>e</a:t>
            </a:r>
            <a:r>
              <a:rPr lang="he-IL" sz="3600" dirty="0">
                <a:solidFill>
                  <a:srgbClr val="231F20"/>
                </a:solidFill>
                <a:latin typeface="Comic Sans MS" panose="030F0702030302020204" pitchFamily="66" charset="0"/>
              </a:rPr>
              <a:t>.</a:t>
            </a:r>
          </a:p>
          <a:p>
            <a:pPr algn="r" rtl="1"/>
            <a:endParaRPr lang="en-US" sz="3600" dirty="0">
              <a:solidFill>
                <a:srgbClr val="231F20"/>
              </a:solidFill>
              <a:effectLst/>
              <a:latin typeface="Comic Sans MS" panose="030F0702030302020204" pitchFamily="66" charset="0"/>
            </a:endParaRPr>
          </a:p>
          <a:p>
            <a:pPr algn="r" rtl="1"/>
            <a:r>
              <a:rPr lang="he-IL" sz="3600" i="0" dirty="0">
                <a:solidFill>
                  <a:srgbClr val="231F20"/>
                </a:solidFill>
                <a:effectLst/>
                <a:latin typeface="Comic Sans MS" panose="030F0702030302020204" pitchFamily="66" charset="0"/>
              </a:rPr>
              <a:t>נאור צדוק - המרה ל-</a:t>
            </a:r>
            <a:r>
              <a:rPr lang="en-US" sz="3600" i="0" dirty="0">
                <a:solidFill>
                  <a:srgbClr val="231F20"/>
                </a:solidFill>
                <a:effectLst/>
                <a:latin typeface="Comic Sans MS" panose="030F0702030302020204" pitchFamily="66" charset="0"/>
              </a:rPr>
              <a:t>PWA</a:t>
            </a:r>
            <a:r>
              <a:rPr lang="he-IL" sz="3600" i="0" dirty="0">
                <a:solidFill>
                  <a:srgbClr val="231F20"/>
                </a:solidFill>
                <a:effectLst/>
                <a:latin typeface="Comic Sans MS" panose="030F0702030302020204" pitchFamily="66" charset="0"/>
              </a:rPr>
              <a:t> ותצוגה של האפליקציה ל-</a:t>
            </a:r>
            <a:r>
              <a:rPr lang="en-US" sz="3600" i="0" dirty="0">
                <a:solidFill>
                  <a:srgbClr val="231F20"/>
                </a:solidFill>
                <a:effectLst/>
                <a:latin typeface="Comic Sans MS" panose="030F0702030302020204" pitchFamily="66" charset="0"/>
              </a:rPr>
              <a:t>mobile</a:t>
            </a:r>
            <a:endParaRPr lang="en-US" sz="3600" dirty="0">
              <a:solidFill>
                <a:srgbClr val="231F20"/>
              </a:solidFill>
              <a:effectLst/>
              <a:latin typeface="Comic Sans MS" panose="030F0702030302020204" pitchFamily="66" charset="0"/>
            </a:endParaRPr>
          </a:p>
        </p:txBody>
      </p:sp>
      <p:sp>
        <p:nvSpPr>
          <p:cNvPr id="6" name="Freeform 6"/>
          <p:cNvSpPr/>
          <p:nvPr/>
        </p:nvSpPr>
        <p:spPr>
          <a:xfrm>
            <a:off x="14955926" y="0"/>
            <a:ext cx="3332074" cy="2737035"/>
          </a:xfrm>
          <a:custGeom>
            <a:avLst/>
            <a:gdLst/>
            <a:ahLst/>
            <a:cxnLst/>
            <a:rect l="l" t="t" r="r" b="b"/>
            <a:pathLst>
              <a:path w="3332074" h="2737035">
                <a:moveTo>
                  <a:pt x="0" y="0"/>
                </a:moveTo>
                <a:lnTo>
                  <a:pt x="3332074" y="0"/>
                </a:lnTo>
                <a:lnTo>
                  <a:pt x="3332074" y="2737035"/>
                </a:lnTo>
                <a:lnTo>
                  <a:pt x="0" y="2737035"/>
                </a:lnTo>
                <a:lnTo>
                  <a:pt x="0" y="0"/>
                </a:lnTo>
                <a:close/>
              </a:path>
            </a:pathLst>
          </a:custGeom>
          <a:blipFill>
            <a:blip r:embed="rId5"/>
            <a:stretch>
              <a:fillRect l="-1476" r="-1476"/>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rot="887923">
            <a:off x="-6988615" y="-8563177"/>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TextBox 3"/>
          <p:cNvSpPr txBox="1"/>
          <p:nvPr/>
        </p:nvSpPr>
        <p:spPr>
          <a:xfrm>
            <a:off x="2590800" y="2431663"/>
            <a:ext cx="15489890" cy="1661993"/>
          </a:xfrm>
          <a:prstGeom prst="rect">
            <a:avLst/>
          </a:prstGeom>
        </p:spPr>
        <p:txBody>
          <a:bodyPr wrap="square" lIns="0" tIns="0" rIns="0" bIns="0" rtlCol="0" anchor="t">
            <a:spAutoFit/>
          </a:bodyPr>
          <a:lstStyle/>
          <a:p>
            <a:pPr algn="r" rtl="1">
              <a:buFont typeface="Arial" panose="020B0604020202020204" pitchFamily="34" charset="0"/>
              <a:buChar char="•"/>
            </a:pPr>
            <a:r>
              <a:rPr lang="he-IL" sz="3600" b="0" i="0" dirty="0">
                <a:solidFill>
                  <a:srgbClr val="000000"/>
                </a:solidFill>
                <a:effectLst/>
                <a:latin typeface="Comic Sans MS" panose="030F0702030302020204" pitchFamily="66" charset="0"/>
              </a:rPr>
              <a:t> בנינו אפליקציה לאנשים שנתקעו בדרכים עם בעיות ברכב שאינם יכולים/לא יודעים לפתור. האפליקציה באה לחבר בין אנשים אלה למתנדבים שכן באפשרותם לעזור למי שזקוק לעזרה בדרכים.</a:t>
            </a:r>
          </a:p>
        </p:txBody>
      </p:sp>
      <p:sp>
        <p:nvSpPr>
          <p:cNvPr id="4" name="TextBox 4"/>
          <p:cNvSpPr txBox="1"/>
          <p:nvPr/>
        </p:nvSpPr>
        <p:spPr>
          <a:xfrm>
            <a:off x="5469521" y="306441"/>
            <a:ext cx="7940129" cy="1566544"/>
          </a:xfrm>
          <a:prstGeom prst="rect">
            <a:avLst/>
          </a:prstGeom>
        </p:spPr>
        <p:txBody>
          <a:bodyPr lIns="0" tIns="0" rIns="0" bIns="0" rtlCol="0" anchor="t">
            <a:spAutoFit/>
          </a:bodyPr>
          <a:lstStyle/>
          <a:p>
            <a:pPr algn="r" rtl="1">
              <a:lnSpc>
                <a:spcPts val="12880"/>
              </a:lnSpc>
            </a:pPr>
            <a:r>
              <a:rPr lang="he-IL" sz="9600" b="1" i="0" dirty="0">
                <a:solidFill>
                  <a:srgbClr val="000000"/>
                </a:solidFill>
                <a:effectLst/>
                <a:latin typeface="Comic Sans MS" panose="030F0702030302020204" pitchFamily="66" charset="0"/>
              </a:rPr>
              <a:t>תיאור המערכת</a:t>
            </a:r>
            <a:endParaRPr lang="en-US" sz="9200" dirty="0">
              <a:solidFill>
                <a:srgbClr val="000000"/>
              </a:solidFill>
              <a:latin typeface="Comic Sans MS" panose="030F0702030302020204" pitchFamily="66" charset="0"/>
              <a:cs typeface="Oswald Bold"/>
            </a:endParaRPr>
          </a:p>
        </p:txBody>
      </p:sp>
      <p:sp>
        <p:nvSpPr>
          <p:cNvPr id="5" name="Freeform 5"/>
          <p:cNvSpPr/>
          <p:nvPr/>
        </p:nvSpPr>
        <p:spPr>
          <a:xfrm>
            <a:off x="14955926" y="0"/>
            <a:ext cx="3332074" cy="2737035"/>
          </a:xfrm>
          <a:custGeom>
            <a:avLst/>
            <a:gdLst/>
            <a:ahLst/>
            <a:cxnLst/>
            <a:rect l="l" t="t" r="r" b="b"/>
            <a:pathLst>
              <a:path w="3332074" h="2737035">
                <a:moveTo>
                  <a:pt x="0" y="0"/>
                </a:moveTo>
                <a:lnTo>
                  <a:pt x="3332074" y="0"/>
                </a:lnTo>
                <a:lnTo>
                  <a:pt x="3332074" y="2737035"/>
                </a:lnTo>
                <a:lnTo>
                  <a:pt x="0" y="2737035"/>
                </a:lnTo>
                <a:lnTo>
                  <a:pt x="0" y="0"/>
                </a:lnTo>
                <a:close/>
              </a:path>
            </a:pathLst>
          </a:custGeom>
          <a:blipFill>
            <a:blip r:embed="rId5"/>
            <a:stretch>
              <a:fillRect l="-1476" r="-1476"/>
            </a:stretch>
          </a:blipFill>
        </p:spPr>
      </p:sp>
      <p:sp>
        <p:nvSpPr>
          <p:cNvPr id="6" name="תיבת טקסט 5">
            <a:extLst>
              <a:ext uri="{FF2B5EF4-FFF2-40B4-BE49-F238E27FC236}">
                <a16:creationId xmlns:a16="http://schemas.microsoft.com/office/drawing/2014/main" id="{F15C4D03-0AC4-42F0-9ADC-85F54109744F}"/>
              </a:ext>
            </a:extLst>
          </p:cNvPr>
          <p:cNvSpPr txBox="1"/>
          <p:nvPr/>
        </p:nvSpPr>
        <p:spPr>
          <a:xfrm>
            <a:off x="533400" y="4533900"/>
            <a:ext cx="17547290" cy="5078313"/>
          </a:xfrm>
          <a:prstGeom prst="rect">
            <a:avLst/>
          </a:prstGeom>
          <a:noFill/>
        </p:spPr>
        <p:txBody>
          <a:bodyPr wrap="square" rtlCol="1">
            <a:spAutoFit/>
          </a:bodyPr>
          <a:lstStyle/>
          <a:p>
            <a:pPr algn="r" rtl="1">
              <a:buFont typeface="Arial" panose="020B0604020202020204" pitchFamily="34" charset="0"/>
              <a:buChar char="•"/>
            </a:pPr>
            <a:r>
              <a:rPr lang="he-IL" sz="3600" dirty="0">
                <a:solidFill>
                  <a:srgbClr val="000000"/>
                </a:solidFill>
                <a:latin typeface="Comic Sans MS" panose="030F0702030302020204" pitchFamily="66" charset="0"/>
              </a:rPr>
              <a:t> המצב הקיים היינו שיש ארגון בשם “ידידים” שמציע עזרה למי שצריך ומקשר בין מתנדבים לנזקקים, כיום האפשרות היחידה ליצירת קשר בין הצדדים היא דרך שיחה עם המוקד הטלפוני.</a:t>
            </a:r>
          </a:p>
          <a:p>
            <a:pPr algn="r" rtl="1">
              <a:buFont typeface="Arial" panose="020B0604020202020204" pitchFamily="34" charset="0"/>
              <a:buChar char="•"/>
            </a:pPr>
            <a:endParaRPr lang="he-IL" sz="3600" dirty="0">
              <a:solidFill>
                <a:srgbClr val="000000"/>
              </a:solidFill>
              <a:latin typeface="Comic Sans MS" panose="030F0702030302020204" pitchFamily="66" charset="0"/>
            </a:endParaRPr>
          </a:p>
          <a:p>
            <a:pPr algn="r" rtl="1">
              <a:buFont typeface="Arial" panose="020B0604020202020204" pitchFamily="34" charset="0"/>
              <a:buChar char="•"/>
            </a:pPr>
            <a:r>
              <a:rPr lang="he-IL" sz="3600" dirty="0">
                <a:solidFill>
                  <a:srgbClr val="000000"/>
                </a:solidFill>
                <a:latin typeface="Comic Sans MS" panose="030F0702030302020204" pitchFamily="66" charset="0"/>
              </a:rPr>
              <a:t> האפליקציה שלנו באה לתת אלטרנטיבה נוחה למוקד הטלפוני ומאפשרת למתנדב לבחור בבעיות שברצונו לטפל בכל עת. </a:t>
            </a:r>
          </a:p>
          <a:p>
            <a:pPr algn="r" rtl="1"/>
            <a:r>
              <a:rPr lang="he-IL" sz="3600" dirty="0">
                <a:solidFill>
                  <a:srgbClr val="000000"/>
                </a:solidFill>
                <a:latin typeface="Comic Sans MS" panose="030F0702030302020204" pitchFamily="66" charset="0"/>
              </a:rPr>
              <a:t>בתור מתנדב כדי שההגעה אל הלקוח לא תהיה מסורבלת או קשה, הלקוח משתף את מיקומו בעת פתיחת התקלה וכך המתנדב יכול פשוט לנווט לאותו מיקום באמצעות </a:t>
            </a:r>
            <a:r>
              <a:rPr lang="en-US" sz="3600" dirty="0" err="1">
                <a:solidFill>
                  <a:srgbClr val="000000"/>
                </a:solidFill>
                <a:latin typeface="Comic Sans MS" panose="030F0702030302020204" pitchFamily="66" charset="0"/>
              </a:rPr>
              <a:t>waze</a:t>
            </a:r>
            <a:r>
              <a:rPr lang="en-US" sz="3600" dirty="0">
                <a:solidFill>
                  <a:srgbClr val="000000"/>
                </a:solidFill>
                <a:latin typeface="Comic Sans MS" panose="030F0702030302020204" pitchFamily="66" charset="0"/>
              </a:rPr>
              <a:t> ,google maps</a:t>
            </a:r>
            <a:r>
              <a:rPr lang="he-IL" sz="3600" dirty="0">
                <a:solidFill>
                  <a:srgbClr val="000000"/>
                </a:solidFill>
                <a:latin typeface="Comic Sans MS" panose="030F0702030302020204" pitchFamily="66" charset="0"/>
              </a:rPr>
              <a:t>.</a:t>
            </a:r>
          </a:p>
          <a:p>
            <a:pPr algn="r" rtl="1"/>
            <a:r>
              <a:rPr lang="he-IL" sz="3600" dirty="0">
                <a:solidFill>
                  <a:srgbClr val="000000"/>
                </a:solidFill>
                <a:latin typeface="Comic Sans MS" panose="030F0702030302020204" pitchFamily="66" charset="0"/>
              </a:rPr>
              <a:t>בנוסף, האפליקציה מאפשרת לאדם שזקוק לעזרה לעקוב אחר המתנדב שבדרך אליו וכך לדעת מתי העזרה תגיע. (על המתנדב להיות עם אפליקציה פתוחה ברקע.)</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rot="887923">
            <a:off x="-6988615" y="-8563177"/>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p:cNvSpPr/>
          <p:nvPr/>
        </p:nvSpPr>
        <p:spPr>
          <a:xfrm>
            <a:off x="14955926" y="0"/>
            <a:ext cx="3332074" cy="2737035"/>
          </a:xfrm>
          <a:custGeom>
            <a:avLst/>
            <a:gdLst/>
            <a:ahLst/>
            <a:cxnLst/>
            <a:rect l="l" t="t" r="r" b="b"/>
            <a:pathLst>
              <a:path w="3332074" h="2737035">
                <a:moveTo>
                  <a:pt x="0" y="0"/>
                </a:moveTo>
                <a:lnTo>
                  <a:pt x="3332074" y="0"/>
                </a:lnTo>
                <a:lnTo>
                  <a:pt x="3332074" y="2737035"/>
                </a:lnTo>
                <a:lnTo>
                  <a:pt x="0" y="2737035"/>
                </a:lnTo>
                <a:lnTo>
                  <a:pt x="0" y="0"/>
                </a:lnTo>
                <a:close/>
              </a:path>
            </a:pathLst>
          </a:custGeom>
          <a:blipFill>
            <a:blip r:embed="rId5"/>
            <a:stretch>
              <a:fillRect l="-1476" r="-1476"/>
            </a:stretch>
          </a:blipFill>
        </p:spPr>
      </p:sp>
      <p:sp>
        <p:nvSpPr>
          <p:cNvPr id="4" name="TextBox 4"/>
          <p:cNvSpPr txBox="1"/>
          <p:nvPr/>
        </p:nvSpPr>
        <p:spPr>
          <a:xfrm>
            <a:off x="1305207" y="2047502"/>
            <a:ext cx="16268756" cy="8002191"/>
          </a:xfrm>
          <a:prstGeom prst="rect">
            <a:avLst/>
          </a:prstGeom>
        </p:spPr>
        <p:txBody>
          <a:bodyPr lIns="0" tIns="0" rIns="0" bIns="0" rtlCol="0" anchor="t">
            <a:spAutoFit/>
          </a:bodyPr>
          <a:lstStyle/>
          <a:p>
            <a:pPr algn="r" rtl="1"/>
            <a:r>
              <a:rPr lang="he-IL" sz="4000" b="1" i="0" u="sng" dirty="0">
                <a:solidFill>
                  <a:srgbClr val="000000"/>
                </a:solidFill>
                <a:effectLst/>
                <a:latin typeface="YAFdJjTk5UU 0"/>
              </a:rPr>
              <a:t>דרישות פונקציונליות</a:t>
            </a:r>
            <a:r>
              <a:rPr lang="he-IL" sz="4000" b="0" i="0" u="sng" dirty="0">
                <a:solidFill>
                  <a:srgbClr val="000000"/>
                </a:solidFill>
                <a:effectLst/>
                <a:latin typeface="YAFdJjTk5UU 0"/>
              </a:rPr>
              <a:t> </a:t>
            </a:r>
            <a:endParaRPr lang="he-IL" sz="4000" u="sng" dirty="0">
              <a:solidFill>
                <a:srgbClr val="000000"/>
              </a:solidFill>
              <a:effectLst/>
              <a:latin typeface="YAFdJjTk5UU 0"/>
            </a:endParaRPr>
          </a:p>
          <a:p>
            <a:pPr algn="r" rtl="1">
              <a:buFont typeface="Arial" panose="020B0604020202020204" pitchFamily="34" charset="0"/>
              <a:buChar char="•"/>
            </a:pPr>
            <a:r>
              <a:rPr lang="he-IL" sz="4000" b="0" i="0" dirty="0">
                <a:solidFill>
                  <a:srgbClr val="000000"/>
                </a:solidFill>
                <a:effectLst/>
              </a:rPr>
              <a:t> פרופיל להרשאות מתנדב ומשתמש זקוק לעזרה</a:t>
            </a:r>
            <a:endParaRPr lang="he-IL" sz="4000" dirty="0"/>
          </a:p>
          <a:p>
            <a:pPr algn="r" rtl="1">
              <a:buFont typeface="Arial" panose="020B0604020202020204" pitchFamily="34" charset="0"/>
              <a:buChar char="•"/>
            </a:pPr>
            <a:r>
              <a:rPr lang="he-IL" sz="4000" b="0" i="0" dirty="0">
                <a:solidFill>
                  <a:srgbClr val="000000"/>
                </a:solidFill>
                <a:effectLst/>
              </a:rPr>
              <a:t> הרשמה והתחברות להרשאות</a:t>
            </a:r>
            <a:endParaRPr lang="he-IL" sz="4000" dirty="0"/>
          </a:p>
          <a:p>
            <a:pPr algn="r" rtl="1">
              <a:buFont typeface="Arial" panose="020B0604020202020204" pitchFamily="34" charset="0"/>
              <a:buChar char="•"/>
            </a:pPr>
            <a:r>
              <a:rPr lang="he-IL" sz="4000" b="0" i="0" dirty="0">
                <a:solidFill>
                  <a:srgbClr val="000000"/>
                </a:solidFill>
                <a:effectLst/>
              </a:rPr>
              <a:t> קבלת הרשאות מיקום מהמשתמש, מצלמה וגישה לנתונים</a:t>
            </a:r>
            <a:endParaRPr lang="he-IL" sz="4000" dirty="0"/>
          </a:p>
          <a:p>
            <a:pPr algn="r" rtl="1">
              <a:buFont typeface="Arial" panose="020B0604020202020204" pitchFamily="34" charset="0"/>
              <a:buChar char="•"/>
            </a:pPr>
            <a:r>
              <a:rPr lang="he-IL" sz="4000" b="0" i="0" dirty="0">
                <a:solidFill>
                  <a:srgbClr val="000000"/>
                </a:solidFill>
                <a:effectLst/>
              </a:rPr>
              <a:t> אחזור של תקלות ומרחק על פי מיקום המתנדב והלקוח</a:t>
            </a:r>
            <a:endParaRPr lang="he-IL" sz="4000" dirty="0"/>
          </a:p>
          <a:p>
            <a:pPr algn="r" rtl="1">
              <a:buFont typeface="Arial" panose="020B0604020202020204" pitchFamily="34" charset="0"/>
              <a:buChar char="•"/>
            </a:pPr>
            <a:r>
              <a:rPr lang="he-IL" sz="4000" b="0" i="0" dirty="0">
                <a:solidFill>
                  <a:srgbClr val="000000"/>
                </a:solidFill>
                <a:effectLst/>
              </a:rPr>
              <a:t> הצגת מדריך במהלך פתיחת תקלה לאחר לחיצה על סוג תקלה</a:t>
            </a:r>
            <a:endParaRPr lang="he-IL" sz="4000" dirty="0"/>
          </a:p>
          <a:p>
            <a:pPr algn="r" rtl="1">
              <a:buFont typeface="Arial" panose="020B0604020202020204" pitchFamily="34" charset="0"/>
              <a:buChar char="•"/>
            </a:pPr>
            <a:r>
              <a:rPr lang="he-IL" sz="4000" b="0" i="0" dirty="0">
                <a:solidFill>
                  <a:srgbClr val="000000"/>
                </a:solidFill>
                <a:effectLst/>
              </a:rPr>
              <a:t> פתיחת תקלה לסיוע על ידי מתנדב</a:t>
            </a:r>
          </a:p>
          <a:p>
            <a:pPr algn="r" rtl="1">
              <a:buFont typeface="Arial" panose="020B0604020202020204" pitchFamily="34" charset="0"/>
              <a:buChar char="•"/>
            </a:pPr>
            <a:endParaRPr lang="he-IL" sz="3600" dirty="0"/>
          </a:p>
          <a:p>
            <a:pPr algn="r" rtl="1"/>
            <a:r>
              <a:rPr lang="he-IL" sz="4000" b="1" i="0" u="sng" dirty="0">
                <a:solidFill>
                  <a:srgbClr val="000000"/>
                </a:solidFill>
                <a:effectLst/>
                <a:latin typeface="YAFdJjTk5UU 0"/>
              </a:rPr>
              <a:t>דרישות לא פונקציונליות</a:t>
            </a:r>
            <a:endParaRPr lang="he-IL" sz="4000" u="sng" dirty="0">
              <a:solidFill>
                <a:srgbClr val="000000"/>
              </a:solidFill>
              <a:effectLst/>
              <a:latin typeface="YAFdJjTk5UU 0"/>
            </a:endParaRPr>
          </a:p>
          <a:p>
            <a:pPr algn="r" rtl="1">
              <a:buFont typeface="Arial" panose="020B0604020202020204" pitchFamily="34" charset="0"/>
              <a:buChar char="•"/>
            </a:pPr>
            <a:r>
              <a:rPr lang="he-IL" sz="4000" b="0" i="0" dirty="0">
                <a:solidFill>
                  <a:srgbClr val="000000"/>
                </a:solidFill>
                <a:effectLst/>
              </a:rPr>
              <a:t> תנאי שימוש לאפליקציה ודרישה לאישורם</a:t>
            </a:r>
            <a:endParaRPr lang="he-IL" sz="4000" dirty="0"/>
          </a:p>
          <a:p>
            <a:pPr algn="r" rtl="1">
              <a:buFont typeface="Arial" panose="020B0604020202020204" pitchFamily="34" charset="0"/>
              <a:buChar char="•"/>
            </a:pPr>
            <a:r>
              <a:rPr lang="he-IL" sz="4000" b="0" i="0" dirty="0">
                <a:solidFill>
                  <a:srgbClr val="000000"/>
                </a:solidFill>
                <a:effectLst/>
              </a:rPr>
              <a:t> בחירת תקלה לסיוע על ידי המתנדב</a:t>
            </a:r>
            <a:endParaRPr lang="he-IL" sz="4000" dirty="0"/>
          </a:p>
          <a:p>
            <a:pPr algn="r" rtl="1">
              <a:buFont typeface="Arial" panose="020B0604020202020204" pitchFamily="34" charset="0"/>
              <a:buChar char="•"/>
            </a:pPr>
            <a:r>
              <a:rPr lang="he-IL" sz="4000" b="0" i="0" dirty="0">
                <a:solidFill>
                  <a:srgbClr val="000000"/>
                </a:solidFill>
                <a:effectLst/>
              </a:rPr>
              <a:t> לאחר שמתנדב בוחר בתקלה יבוצע עדכון לסטטוס התקלה. הסטטוס החדש יוצג עבור שני ההרשאות בדפים שמציגים את התקלות.</a:t>
            </a:r>
            <a:endParaRPr lang="he-IL" sz="4000" dirty="0"/>
          </a:p>
        </p:txBody>
      </p:sp>
      <p:sp>
        <p:nvSpPr>
          <p:cNvPr id="5" name="TextBox 5"/>
          <p:cNvSpPr txBox="1"/>
          <p:nvPr/>
        </p:nvSpPr>
        <p:spPr>
          <a:xfrm>
            <a:off x="5328655" y="411948"/>
            <a:ext cx="8221861" cy="1566544"/>
          </a:xfrm>
          <a:prstGeom prst="rect">
            <a:avLst/>
          </a:prstGeom>
        </p:spPr>
        <p:txBody>
          <a:bodyPr lIns="0" tIns="0" rIns="0" bIns="0" rtlCol="0" anchor="t">
            <a:spAutoFit/>
          </a:bodyPr>
          <a:lstStyle/>
          <a:p>
            <a:pPr algn="ctr">
              <a:lnSpc>
                <a:spcPts val="12880"/>
              </a:lnSpc>
            </a:pPr>
            <a:r>
              <a:rPr lang="he-IL" sz="9600" b="1" i="0" dirty="0">
                <a:solidFill>
                  <a:srgbClr val="000000"/>
                </a:solidFill>
                <a:effectLst/>
              </a:rPr>
              <a:t>דרישות מרכזיות</a:t>
            </a:r>
            <a:endParaRPr lang="en-US" sz="9200" dirty="0">
              <a:solidFill>
                <a:srgbClr val="000000"/>
              </a:solidFill>
              <a:cs typeface="Oswald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rot="887923">
            <a:off x="-6988615" y="-8563177"/>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4955926" y="0"/>
            <a:ext cx="3332074" cy="2737035"/>
          </a:xfrm>
          <a:custGeom>
            <a:avLst/>
            <a:gdLst/>
            <a:ahLst/>
            <a:cxnLst/>
            <a:rect l="l" t="t" r="r" b="b"/>
            <a:pathLst>
              <a:path w="3332074" h="2737035">
                <a:moveTo>
                  <a:pt x="0" y="0"/>
                </a:moveTo>
                <a:lnTo>
                  <a:pt x="3332074" y="0"/>
                </a:lnTo>
                <a:lnTo>
                  <a:pt x="3332074" y="2737035"/>
                </a:lnTo>
                <a:lnTo>
                  <a:pt x="0" y="2737035"/>
                </a:lnTo>
                <a:lnTo>
                  <a:pt x="0" y="0"/>
                </a:lnTo>
                <a:close/>
              </a:path>
            </a:pathLst>
          </a:custGeom>
          <a:blipFill>
            <a:blip r:embed="rId4"/>
            <a:stretch>
              <a:fillRect l="-1476" r="-1476"/>
            </a:stretch>
          </a:blipFill>
        </p:spPr>
      </p:sp>
      <p:sp>
        <p:nvSpPr>
          <p:cNvPr id="4" name="TextBox 4"/>
          <p:cNvSpPr txBox="1"/>
          <p:nvPr/>
        </p:nvSpPr>
        <p:spPr>
          <a:xfrm>
            <a:off x="1838709" y="819150"/>
            <a:ext cx="13788563" cy="1520994"/>
          </a:xfrm>
          <a:prstGeom prst="rect">
            <a:avLst/>
          </a:prstGeom>
        </p:spPr>
        <p:txBody>
          <a:bodyPr lIns="0" tIns="0" rIns="0" bIns="0" rtlCol="0" anchor="t">
            <a:spAutoFit/>
          </a:bodyPr>
          <a:lstStyle/>
          <a:p>
            <a:pPr algn="ctr">
              <a:lnSpc>
                <a:spcPts val="12880"/>
              </a:lnSpc>
            </a:pPr>
            <a:r>
              <a:rPr lang="he-IL" sz="9600" b="1" i="0" dirty="0">
                <a:solidFill>
                  <a:srgbClr val="000000"/>
                </a:solidFill>
                <a:effectLst/>
              </a:rPr>
              <a:t>פיצ’רים מרכזיים</a:t>
            </a:r>
            <a:endParaRPr lang="en-US" sz="9200" dirty="0">
              <a:solidFill>
                <a:srgbClr val="000000"/>
              </a:solidFill>
              <a:latin typeface="Arimo Bold"/>
              <a:cs typeface="Arimo Bold"/>
            </a:endParaRPr>
          </a:p>
        </p:txBody>
      </p:sp>
      <p:sp>
        <p:nvSpPr>
          <p:cNvPr id="5" name="TextBox 5"/>
          <p:cNvSpPr txBox="1"/>
          <p:nvPr/>
        </p:nvSpPr>
        <p:spPr>
          <a:xfrm>
            <a:off x="3657600" y="3175632"/>
            <a:ext cx="13157064" cy="2215991"/>
          </a:xfrm>
          <a:prstGeom prst="rect">
            <a:avLst/>
          </a:prstGeom>
        </p:spPr>
        <p:txBody>
          <a:bodyPr wrap="square" lIns="0" tIns="0" rIns="0" bIns="0" rtlCol="0" anchor="t">
            <a:spAutoFit/>
          </a:bodyPr>
          <a:lstStyle/>
          <a:p>
            <a:pPr algn="r" rtl="1">
              <a:buFont typeface="Arial" panose="020B0604020202020204" pitchFamily="34" charset="0"/>
              <a:buChar char="•"/>
            </a:pPr>
            <a:r>
              <a:rPr lang="he-IL" sz="3600" b="0" i="0" dirty="0">
                <a:solidFill>
                  <a:srgbClr val="000000"/>
                </a:solidFill>
                <a:effectLst/>
              </a:rPr>
              <a:t> אפשרות למיקום בזמן אמת (ניתן להשתמש </a:t>
            </a:r>
            <a:r>
              <a:rPr lang="he-IL" sz="3600" b="0" i="0" dirty="0" err="1">
                <a:solidFill>
                  <a:srgbClr val="000000"/>
                </a:solidFill>
                <a:effectLst/>
              </a:rPr>
              <a:t>בוויז</a:t>
            </a:r>
            <a:r>
              <a:rPr lang="he-IL" sz="3600" b="0" i="0" dirty="0">
                <a:solidFill>
                  <a:srgbClr val="000000"/>
                </a:solidFill>
                <a:effectLst/>
              </a:rPr>
              <a:t> וגוגל מפות מוטמעים).</a:t>
            </a:r>
            <a:endParaRPr lang="he-IL" sz="3600" dirty="0"/>
          </a:p>
          <a:p>
            <a:pPr algn="r" rtl="1">
              <a:buFont typeface="Arial" panose="020B0604020202020204" pitchFamily="34" charset="0"/>
              <a:buChar char="•"/>
            </a:pPr>
            <a:r>
              <a:rPr lang="he-IL" sz="3600" b="0" i="0" dirty="0">
                <a:solidFill>
                  <a:srgbClr val="000000"/>
                </a:solidFill>
                <a:effectLst/>
              </a:rPr>
              <a:t> האזנה בזמן אמת לבקשות שנפתחות ונסגרות.</a:t>
            </a:r>
          </a:p>
          <a:p>
            <a:pPr algn="r" rtl="1">
              <a:buFont typeface="Arial" panose="020B0604020202020204" pitchFamily="34" charset="0"/>
              <a:buChar char="•"/>
            </a:pPr>
            <a:r>
              <a:rPr lang="he-IL" sz="3600" dirty="0"/>
              <a:t> בחירת תקלה לטיפול לפי מרחק מתנדב ממיקום התקלה.</a:t>
            </a:r>
          </a:p>
          <a:p>
            <a:pPr algn="r" rtl="1">
              <a:buFont typeface="Arial" panose="020B0604020202020204" pitchFamily="34" charset="0"/>
              <a:buChar char="•"/>
            </a:pPr>
            <a:r>
              <a:rPr lang="he-IL" sz="3600" dirty="0"/>
              <a:t> בעת פתיחת תקלה יוצג מדריך קצר עם סרטון לטיפול עצמי בבעיה.</a:t>
            </a:r>
          </a:p>
        </p:txBody>
      </p:sp>
      <p:sp>
        <p:nvSpPr>
          <p:cNvPr id="6" name="TextBox 6"/>
          <p:cNvSpPr txBox="1"/>
          <p:nvPr/>
        </p:nvSpPr>
        <p:spPr>
          <a:xfrm>
            <a:off x="1473336" y="5994844"/>
            <a:ext cx="15341328" cy="2215991"/>
          </a:xfrm>
          <a:prstGeom prst="rect">
            <a:avLst/>
          </a:prstGeom>
        </p:spPr>
        <p:txBody>
          <a:bodyPr lIns="0" tIns="0" rIns="0" bIns="0" rtlCol="0" anchor="t">
            <a:spAutoFit/>
          </a:bodyPr>
          <a:lstStyle/>
          <a:p>
            <a:pPr algn="r" rtl="1"/>
            <a:r>
              <a:rPr lang="he-IL" sz="3600" b="0" i="0" dirty="0">
                <a:solidFill>
                  <a:srgbClr val="000000"/>
                </a:solidFill>
                <a:effectLst/>
                <a:latin typeface="YACgEQY10lw 0"/>
              </a:rPr>
              <a:t>פיצ'רים שלא הספקנו לממש:</a:t>
            </a:r>
            <a:endParaRPr lang="he-IL" sz="3600" dirty="0">
              <a:solidFill>
                <a:srgbClr val="000000"/>
              </a:solidFill>
              <a:effectLst/>
              <a:latin typeface="YACgEQY10lw 0"/>
            </a:endParaRPr>
          </a:p>
          <a:p>
            <a:pPr algn="r" rtl="1">
              <a:buFont typeface="Arial" panose="020B0604020202020204" pitchFamily="34" charset="0"/>
              <a:buChar char="•"/>
            </a:pPr>
            <a:r>
              <a:rPr lang="he-IL" sz="3600" b="0" i="0" dirty="0">
                <a:solidFill>
                  <a:srgbClr val="000000"/>
                </a:solidFill>
                <a:effectLst/>
              </a:rPr>
              <a:t> ניטור מערכת לחלון הזמן של תקלות פתוחות.</a:t>
            </a:r>
            <a:endParaRPr lang="he-IL" sz="3600" dirty="0"/>
          </a:p>
          <a:p>
            <a:pPr algn="r" rtl="1">
              <a:buFont typeface="Arial" panose="020B0604020202020204" pitchFamily="34" charset="0"/>
              <a:buChar char="•"/>
            </a:pPr>
            <a:r>
              <a:rPr lang="he-IL" sz="3600" b="0" i="0" dirty="0">
                <a:solidFill>
                  <a:srgbClr val="000000"/>
                </a:solidFill>
                <a:effectLst/>
              </a:rPr>
              <a:t> יצירת "לשונית" שאלות ותשובות בו יינתן הסבר קצר איך להשתמש באפליקציה.</a:t>
            </a:r>
          </a:p>
          <a:p>
            <a:pPr algn="r" rtl="1">
              <a:buFont typeface="Arial" panose="020B0604020202020204" pitchFamily="34" charset="0"/>
              <a:buChar char="•"/>
            </a:pPr>
            <a:r>
              <a:rPr lang="he-IL" sz="3600" dirty="0">
                <a:solidFill>
                  <a:srgbClr val="000000"/>
                </a:solidFill>
              </a:rPr>
              <a:t> </a:t>
            </a:r>
            <a:r>
              <a:rPr lang="he-IL" sz="3600" b="0" i="0" dirty="0">
                <a:solidFill>
                  <a:srgbClr val="000000"/>
                </a:solidFill>
                <a:effectLst/>
              </a:rPr>
              <a:t>צ’אט בין מתנדב ללקוח.</a:t>
            </a:r>
            <a:endParaRPr lang="he-IL" sz="3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a:off x="14955926" y="0"/>
            <a:ext cx="3332074" cy="2737035"/>
          </a:xfrm>
          <a:custGeom>
            <a:avLst/>
            <a:gdLst/>
            <a:ahLst/>
            <a:cxnLst/>
            <a:rect l="l" t="t" r="r" b="b"/>
            <a:pathLst>
              <a:path w="3332074" h="2737035">
                <a:moveTo>
                  <a:pt x="0" y="0"/>
                </a:moveTo>
                <a:lnTo>
                  <a:pt x="3332074" y="0"/>
                </a:lnTo>
                <a:lnTo>
                  <a:pt x="3332074" y="2737035"/>
                </a:lnTo>
                <a:lnTo>
                  <a:pt x="0" y="2737035"/>
                </a:lnTo>
                <a:lnTo>
                  <a:pt x="0" y="0"/>
                </a:lnTo>
                <a:close/>
              </a:path>
            </a:pathLst>
          </a:custGeom>
          <a:blipFill>
            <a:blip r:embed="rId2"/>
            <a:stretch>
              <a:fillRect l="-1476" r="-1476"/>
            </a:stretch>
          </a:blipFill>
        </p:spPr>
      </p:sp>
      <p:sp>
        <p:nvSpPr>
          <p:cNvPr id="3" name="Freeform 3"/>
          <p:cNvSpPr/>
          <p:nvPr/>
        </p:nvSpPr>
        <p:spPr>
          <a:xfrm rot="887923">
            <a:off x="-6988615" y="-8563177"/>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028700" y="4132784"/>
            <a:ext cx="7890134" cy="5506000"/>
          </a:xfrm>
          <a:custGeom>
            <a:avLst/>
            <a:gdLst/>
            <a:ahLst/>
            <a:cxnLst/>
            <a:rect l="l" t="t" r="r" b="b"/>
            <a:pathLst>
              <a:path w="7890134" h="5506000">
                <a:moveTo>
                  <a:pt x="0" y="0"/>
                </a:moveTo>
                <a:lnTo>
                  <a:pt x="7890134" y="0"/>
                </a:lnTo>
                <a:lnTo>
                  <a:pt x="7890134" y="5506000"/>
                </a:lnTo>
                <a:lnTo>
                  <a:pt x="0" y="5506000"/>
                </a:lnTo>
                <a:lnTo>
                  <a:pt x="0" y="0"/>
                </a:lnTo>
                <a:close/>
              </a:path>
            </a:pathLst>
          </a:custGeom>
          <a:blipFill>
            <a:blip r:embed="rId5"/>
            <a:stretch>
              <a:fillRect/>
            </a:stretch>
          </a:blipFill>
        </p:spPr>
      </p:sp>
      <p:sp>
        <p:nvSpPr>
          <p:cNvPr id="5" name="Freeform 5"/>
          <p:cNvSpPr/>
          <p:nvPr/>
        </p:nvSpPr>
        <p:spPr>
          <a:xfrm>
            <a:off x="9381262" y="4099063"/>
            <a:ext cx="8542422" cy="5539721"/>
          </a:xfrm>
          <a:custGeom>
            <a:avLst/>
            <a:gdLst/>
            <a:ahLst/>
            <a:cxnLst/>
            <a:rect l="l" t="t" r="r" b="b"/>
            <a:pathLst>
              <a:path w="8542422" h="5539721">
                <a:moveTo>
                  <a:pt x="0" y="0"/>
                </a:moveTo>
                <a:lnTo>
                  <a:pt x="8542423" y="0"/>
                </a:lnTo>
                <a:lnTo>
                  <a:pt x="8542423" y="5539721"/>
                </a:lnTo>
                <a:lnTo>
                  <a:pt x="0" y="5539721"/>
                </a:lnTo>
                <a:lnTo>
                  <a:pt x="0" y="0"/>
                </a:lnTo>
                <a:close/>
              </a:path>
            </a:pathLst>
          </a:custGeom>
          <a:blipFill>
            <a:blip r:embed="rId6"/>
            <a:stretch>
              <a:fillRect t="-1566" b="-1849"/>
            </a:stretch>
          </a:blipFill>
        </p:spPr>
      </p:sp>
      <p:sp>
        <p:nvSpPr>
          <p:cNvPr id="6" name="TextBox 6"/>
          <p:cNvSpPr txBox="1"/>
          <p:nvPr/>
        </p:nvSpPr>
        <p:spPr>
          <a:xfrm>
            <a:off x="6957522" y="819150"/>
            <a:ext cx="4847481" cy="1542987"/>
          </a:xfrm>
          <a:prstGeom prst="rect">
            <a:avLst/>
          </a:prstGeom>
        </p:spPr>
        <p:txBody>
          <a:bodyPr lIns="0" tIns="0" rIns="0" bIns="0" rtlCol="0" anchor="t">
            <a:spAutoFit/>
          </a:bodyPr>
          <a:lstStyle/>
          <a:p>
            <a:pPr algn="ctr" rtl="1">
              <a:lnSpc>
                <a:spcPts val="12880"/>
              </a:lnSpc>
            </a:pPr>
            <a:r>
              <a:rPr lang="en-US" sz="9200" dirty="0" err="1">
                <a:solidFill>
                  <a:srgbClr val="000000"/>
                </a:solidFill>
                <a:cs typeface="Arimo Bold"/>
              </a:rPr>
              <a:t>תרשימים</a:t>
            </a:r>
            <a:endParaRPr lang="en-US" sz="9200" dirty="0">
              <a:solidFill>
                <a:srgbClr val="000000"/>
              </a:solidFill>
              <a:cs typeface="Arimo Bold"/>
            </a:endParaRPr>
          </a:p>
        </p:txBody>
      </p:sp>
      <p:sp>
        <p:nvSpPr>
          <p:cNvPr id="7" name="TextBox 7"/>
          <p:cNvSpPr txBox="1"/>
          <p:nvPr/>
        </p:nvSpPr>
        <p:spPr>
          <a:xfrm>
            <a:off x="2157190" y="3113406"/>
            <a:ext cx="5633154" cy="874214"/>
          </a:xfrm>
          <a:prstGeom prst="rect">
            <a:avLst/>
          </a:prstGeom>
        </p:spPr>
        <p:txBody>
          <a:bodyPr wrap="square" lIns="0" tIns="0" rIns="0" bIns="0" rtlCol="0" anchor="t">
            <a:spAutoFit/>
          </a:bodyPr>
          <a:lstStyle/>
          <a:p>
            <a:pPr algn="ctr">
              <a:lnSpc>
                <a:spcPts val="7280"/>
              </a:lnSpc>
            </a:pPr>
            <a:r>
              <a:rPr lang="en-US" sz="5199" dirty="0">
                <a:solidFill>
                  <a:srgbClr val="000000"/>
                </a:solidFill>
                <a:latin typeface="Canva Sans Bold"/>
              </a:rPr>
              <a:t>Activity Diagram</a:t>
            </a:r>
          </a:p>
        </p:txBody>
      </p:sp>
      <p:sp>
        <p:nvSpPr>
          <p:cNvPr id="8" name="TextBox 8"/>
          <p:cNvSpPr txBox="1"/>
          <p:nvPr/>
        </p:nvSpPr>
        <p:spPr>
          <a:xfrm>
            <a:off x="9780657" y="3113406"/>
            <a:ext cx="7316510" cy="887095"/>
          </a:xfrm>
          <a:prstGeom prst="rect">
            <a:avLst/>
          </a:prstGeom>
        </p:spPr>
        <p:txBody>
          <a:bodyPr lIns="0" tIns="0" rIns="0" bIns="0" rtlCol="0" anchor="t">
            <a:spAutoFit/>
          </a:bodyPr>
          <a:lstStyle/>
          <a:p>
            <a:pPr algn="ctr">
              <a:lnSpc>
                <a:spcPts val="7279"/>
              </a:lnSpc>
            </a:pPr>
            <a:r>
              <a:rPr lang="en-US" sz="5199" dirty="0">
                <a:solidFill>
                  <a:srgbClr val="000000"/>
                </a:solidFill>
                <a:latin typeface="Canva Sans Bold"/>
              </a:rPr>
              <a:t>use-Case Diagram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rot="887923">
            <a:off x="-6988615" y="-8563177"/>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4955926" y="0"/>
            <a:ext cx="3332074" cy="2737035"/>
          </a:xfrm>
          <a:custGeom>
            <a:avLst/>
            <a:gdLst/>
            <a:ahLst/>
            <a:cxnLst/>
            <a:rect l="l" t="t" r="r" b="b"/>
            <a:pathLst>
              <a:path w="3332074" h="2737035">
                <a:moveTo>
                  <a:pt x="0" y="0"/>
                </a:moveTo>
                <a:lnTo>
                  <a:pt x="3332074" y="0"/>
                </a:lnTo>
                <a:lnTo>
                  <a:pt x="3332074" y="2737035"/>
                </a:lnTo>
                <a:lnTo>
                  <a:pt x="0" y="2737035"/>
                </a:lnTo>
                <a:lnTo>
                  <a:pt x="0" y="0"/>
                </a:lnTo>
                <a:close/>
              </a:path>
            </a:pathLst>
          </a:custGeom>
          <a:blipFill>
            <a:blip r:embed="rId4"/>
            <a:stretch>
              <a:fillRect l="-1476" r="-1476"/>
            </a:stretch>
          </a:blipFill>
        </p:spPr>
      </p:sp>
      <p:sp>
        <p:nvSpPr>
          <p:cNvPr id="4" name="TextBox 4"/>
          <p:cNvSpPr txBox="1"/>
          <p:nvPr/>
        </p:nvSpPr>
        <p:spPr>
          <a:xfrm>
            <a:off x="5379427" y="819150"/>
            <a:ext cx="7732514" cy="1604644"/>
          </a:xfrm>
          <a:prstGeom prst="rect">
            <a:avLst/>
          </a:prstGeom>
        </p:spPr>
        <p:txBody>
          <a:bodyPr lIns="0" tIns="0" rIns="0" bIns="0" rtlCol="0" anchor="t">
            <a:spAutoFit/>
          </a:bodyPr>
          <a:lstStyle/>
          <a:p>
            <a:pPr algn="ctr">
              <a:lnSpc>
                <a:spcPts val="12880"/>
              </a:lnSpc>
            </a:pPr>
            <a:r>
              <a:rPr lang="en-US" sz="9200" dirty="0" err="1">
                <a:solidFill>
                  <a:srgbClr val="000000"/>
                </a:solidFill>
                <a:cs typeface="Arimo Bold"/>
              </a:rPr>
              <a:t>מבנה</a:t>
            </a:r>
            <a:r>
              <a:rPr lang="en-US" sz="9200" dirty="0">
                <a:solidFill>
                  <a:srgbClr val="000000"/>
                </a:solidFill>
                <a:cs typeface="Arimo Bold"/>
              </a:rPr>
              <a:t> </a:t>
            </a:r>
            <a:r>
              <a:rPr lang="en-US" sz="9200" dirty="0" err="1">
                <a:solidFill>
                  <a:srgbClr val="000000"/>
                </a:solidFill>
                <a:cs typeface="Arimo Bold"/>
              </a:rPr>
              <a:t>המערכת</a:t>
            </a:r>
            <a:endParaRPr lang="en-US" sz="9200" dirty="0">
              <a:solidFill>
                <a:srgbClr val="000000"/>
              </a:solidFill>
              <a:cs typeface="Arimo Bold"/>
            </a:endParaRPr>
          </a:p>
        </p:txBody>
      </p:sp>
      <p:sp>
        <p:nvSpPr>
          <p:cNvPr id="5" name="TextBox 5"/>
          <p:cNvSpPr txBox="1"/>
          <p:nvPr/>
        </p:nvSpPr>
        <p:spPr>
          <a:xfrm>
            <a:off x="990601" y="2643376"/>
            <a:ext cx="17012512" cy="5539978"/>
          </a:xfrm>
          <a:prstGeom prst="rect">
            <a:avLst/>
          </a:prstGeom>
        </p:spPr>
        <p:txBody>
          <a:bodyPr wrap="square" lIns="0" tIns="0" rIns="0" bIns="0" rtlCol="0" anchor="t">
            <a:spAutoFit/>
          </a:bodyPr>
          <a:lstStyle/>
          <a:p>
            <a:pPr algn="r" rtl="1"/>
            <a:r>
              <a:rPr lang="he-IL" sz="3600" b="0" i="0" dirty="0">
                <a:solidFill>
                  <a:srgbClr val="231F20"/>
                </a:solidFill>
                <a:effectLst/>
                <a:latin typeface="YACgEQY10lw 0"/>
              </a:rPr>
              <a:t>המערכת פותחה באמצעות </a:t>
            </a:r>
            <a:r>
              <a:rPr lang="en-US" sz="3600" b="0" i="0" dirty="0">
                <a:solidFill>
                  <a:srgbClr val="231F20"/>
                </a:solidFill>
                <a:effectLst/>
                <a:latin typeface="YACgEQY10lw 0"/>
              </a:rPr>
              <a:t>F</a:t>
            </a:r>
            <a:r>
              <a:rPr lang="en-US" sz="3600" dirty="0">
                <a:solidFill>
                  <a:srgbClr val="231F20"/>
                </a:solidFill>
                <a:latin typeface="YACgEQY10lw 0"/>
              </a:rPr>
              <a:t>irebase, JS, React</a:t>
            </a:r>
            <a:r>
              <a:rPr lang="he-IL" sz="3600" dirty="0">
                <a:solidFill>
                  <a:srgbClr val="231F20"/>
                </a:solidFill>
                <a:latin typeface="YACgEQY10lw 0"/>
              </a:rPr>
              <a:t>.</a:t>
            </a:r>
            <a:endParaRPr lang="he-IL" sz="3600" b="0" i="0" dirty="0">
              <a:solidFill>
                <a:srgbClr val="231F20"/>
              </a:solidFill>
              <a:effectLst/>
              <a:latin typeface="YACgEQY10lw 0"/>
            </a:endParaRPr>
          </a:p>
          <a:p>
            <a:pPr algn="r" rtl="1"/>
            <a:r>
              <a:rPr lang="he-IL" sz="3600" b="0" i="0" dirty="0">
                <a:solidFill>
                  <a:srgbClr val="231F20"/>
                </a:solidFill>
                <a:effectLst/>
                <a:latin typeface="YACgEQY10lw 0"/>
              </a:rPr>
              <a:t>המערכת מתחלקת לשני חלקים: צד המתנדב וצד האדם הזקוק לעזרה ("לקוח").</a:t>
            </a:r>
            <a:endParaRPr lang="he-IL" sz="3600" dirty="0">
              <a:solidFill>
                <a:srgbClr val="231F20"/>
              </a:solidFill>
              <a:effectLst/>
              <a:latin typeface="YACgEQY10lw 0"/>
            </a:endParaRPr>
          </a:p>
          <a:p>
            <a:pPr algn="r" rtl="1"/>
            <a:endParaRPr lang="he-IL" sz="3600" b="0" i="0" dirty="0">
              <a:solidFill>
                <a:srgbClr val="231F20"/>
              </a:solidFill>
              <a:effectLst/>
              <a:latin typeface="YACgEQY10lw 0"/>
            </a:endParaRPr>
          </a:p>
          <a:p>
            <a:pPr algn="r" rtl="1"/>
            <a:r>
              <a:rPr lang="he-IL" sz="3600" b="0" i="0" u="sng" dirty="0">
                <a:solidFill>
                  <a:srgbClr val="231F20"/>
                </a:solidFill>
                <a:effectLst/>
                <a:latin typeface="YACgEQY10lw 0"/>
              </a:rPr>
              <a:t>צד המתנדב</a:t>
            </a:r>
            <a:r>
              <a:rPr lang="he-IL" sz="3600" b="0" i="0" dirty="0">
                <a:solidFill>
                  <a:srgbClr val="231F20"/>
                </a:solidFill>
                <a:effectLst/>
                <a:latin typeface="YACgEQY10lw 0"/>
              </a:rPr>
              <a:t> יש לו אפשרות להסתכל על בקשות שכרגע רלוונטיות וכאלה שכרגע בטיפול, כאשר הוא יכול לבחור בתקלות רלוונטיות בלבד. בנוסף לאחר שהוא יסיים לעזור ללקוח בבקשה, הוא יוכל לסגור אותה ובכך לא תופיע בבקשות אצל שאר המתנדבים.</a:t>
            </a:r>
            <a:endParaRPr lang="he-IL" sz="3600" dirty="0">
              <a:solidFill>
                <a:srgbClr val="231F20"/>
              </a:solidFill>
              <a:effectLst/>
              <a:latin typeface="YACgEQY10lw 0"/>
            </a:endParaRPr>
          </a:p>
          <a:p>
            <a:pPr algn="r" rtl="1"/>
            <a:endParaRPr lang="he-IL" sz="3600" b="0" i="0" dirty="0">
              <a:solidFill>
                <a:srgbClr val="231F20"/>
              </a:solidFill>
              <a:effectLst/>
              <a:latin typeface="YACgEQY10lw 0"/>
            </a:endParaRPr>
          </a:p>
          <a:p>
            <a:pPr algn="r" rtl="1"/>
            <a:r>
              <a:rPr lang="he-IL" sz="3600" b="0" i="0" dirty="0">
                <a:solidFill>
                  <a:srgbClr val="231F20"/>
                </a:solidFill>
                <a:effectLst/>
                <a:latin typeface="YACgEQY10lw 0"/>
              </a:rPr>
              <a:t>כאשר יבחר בבקשה, יוכל גם לראות את המיקום של הלקוח ויוכל לנווט אליו ביעילות.</a:t>
            </a:r>
            <a:endParaRPr lang="he-IL" sz="3600" dirty="0">
              <a:solidFill>
                <a:srgbClr val="231F20"/>
              </a:solidFill>
              <a:effectLst/>
              <a:latin typeface="YACgEQY10lw 0"/>
            </a:endParaRPr>
          </a:p>
          <a:p>
            <a:pPr algn="r" rtl="1"/>
            <a:r>
              <a:rPr lang="he-IL" sz="3600" b="0" i="0" dirty="0">
                <a:solidFill>
                  <a:srgbClr val="231F20"/>
                </a:solidFill>
                <a:effectLst/>
                <a:latin typeface="YACgEQY10lw 0"/>
              </a:rPr>
              <a:t>בנוסף לכך יש לו אפשרות להסתכל על הפרופיל שלו ולשנות כמה מרכיבים כגון: שינוי שם, סיסמא, דוא”ל, להעלות תמונה , למחוק חשבון </a:t>
            </a:r>
            <a:r>
              <a:rPr lang="he-IL" sz="3600" b="0" i="0" dirty="0" err="1">
                <a:solidFill>
                  <a:srgbClr val="231F20"/>
                </a:solidFill>
                <a:effectLst/>
                <a:latin typeface="YACgEQY10lw 0"/>
              </a:rPr>
              <a:t>וכו</a:t>
            </a:r>
            <a:r>
              <a:rPr lang="he-IL" sz="3600" b="0" i="0" dirty="0">
                <a:solidFill>
                  <a:srgbClr val="231F20"/>
                </a:solidFill>
                <a:effectLst/>
                <a:latin typeface="YACgEQY10lw 0"/>
              </a:rPr>
              <a:t>’.</a:t>
            </a:r>
            <a:endParaRPr lang="he-IL" sz="3600" dirty="0">
              <a:solidFill>
                <a:srgbClr val="231F20"/>
              </a:solidFill>
              <a:effectLst/>
              <a:latin typeface="YACgEQY10lw 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TextBox 2"/>
          <p:cNvSpPr txBox="1"/>
          <p:nvPr/>
        </p:nvSpPr>
        <p:spPr>
          <a:xfrm>
            <a:off x="2819400" y="2396502"/>
            <a:ext cx="14439900" cy="7201972"/>
          </a:xfrm>
          <a:prstGeom prst="rect">
            <a:avLst/>
          </a:prstGeom>
        </p:spPr>
        <p:txBody>
          <a:bodyPr wrap="square" lIns="0" tIns="0" rIns="0" bIns="0" rtlCol="0" anchor="t">
            <a:spAutoFit/>
          </a:bodyPr>
          <a:lstStyle/>
          <a:p>
            <a:pPr algn="r" rtl="1"/>
            <a:r>
              <a:rPr lang="he-IL" sz="3600" b="0" i="0" u="sng" dirty="0">
                <a:solidFill>
                  <a:srgbClr val="000000"/>
                </a:solidFill>
                <a:effectLst/>
                <a:latin typeface="YACgEQY10lw 0"/>
              </a:rPr>
              <a:t>צד לקוח</a:t>
            </a:r>
            <a:r>
              <a:rPr lang="he-IL" sz="3600" b="0" i="0" dirty="0">
                <a:solidFill>
                  <a:srgbClr val="000000"/>
                </a:solidFill>
                <a:effectLst/>
                <a:latin typeface="YACgEQY10lw 0"/>
              </a:rPr>
              <a:t> יש לו אפשרות לראות את היסטורית הבקשות שלו ולפתוח בקשה חדשה בתחום שהוא צריך בו עזרה. כאשר ינסה לפתוח בקשה יוצג לו מדריך שיציע לו לפתור את הבעיה לבד למקרה וירצה זאת, אם לא ירצה יוכל לפתוח בקשה לשתף את מיקומו ופירוט.</a:t>
            </a:r>
          </a:p>
          <a:p>
            <a:pPr algn="r" rtl="1"/>
            <a:endParaRPr lang="he-IL" sz="3600" b="0" i="0" dirty="0">
              <a:solidFill>
                <a:srgbClr val="000000"/>
              </a:solidFill>
              <a:effectLst/>
              <a:latin typeface="YACgEQY10lw 0"/>
            </a:endParaRPr>
          </a:p>
          <a:p>
            <a:pPr algn="r" rtl="1"/>
            <a:r>
              <a:rPr lang="he-IL" sz="3600" b="0" i="0" dirty="0">
                <a:solidFill>
                  <a:srgbClr val="000000"/>
                </a:solidFill>
                <a:effectLst/>
                <a:latin typeface="YACgEQY10lw 0"/>
              </a:rPr>
              <a:t>לאחר פתיחת הבקשה היא תופיע לו בהיסטורית הבקשות והסטטוס שלה ישתנה בהתאם לכך שהיא תבחר ע”י מתנדב או לא. </a:t>
            </a:r>
            <a:endParaRPr lang="he-IL" sz="3600" dirty="0">
              <a:solidFill>
                <a:srgbClr val="000000"/>
              </a:solidFill>
              <a:effectLst/>
              <a:latin typeface="YACgEQY10lw 0"/>
            </a:endParaRPr>
          </a:p>
          <a:p>
            <a:pPr algn="r" rtl="1"/>
            <a:r>
              <a:rPr lang="he-IL" sz="3600" b="0" i="0" dirty="0">
                <a:solidFill>
                  <a:srgbClr val="000000"/>
                </a:solidFill>
                <a:effectLst/>
                <a:latin typeface="YACgEQY10lw 0"/>
              </a:rPr>
              <a:t>אם ירצה לראות את מיקום המתנדב בזמן אמת שבחר בבקשה שלו (במידה ובחרו בה) או לבטל את הבקשה יוכל לעשות זאת ע”י לחיצה על הכפתור במיקום של “פעולות נוספות”.</a:t>
            </a:r>
          </a:p>
          <a:p>
            <a:pPr algn="r" rtl="1"/>
            <a:endParaRPr lang="he-IL" sz="3600" dirty="0">
              <a:solidFill>
                <a:srgbClr val="000000"/>
              </a:solidFill>
              <a:effectLst/>
              <a:latin typeface="YACgEQY10lw 0"/>
            </a:endParaRPr>
          </a:p>
          <a:p>
            <a:pPr algn="r" rtl="1"/>
            <a:r>
              <a:rPr lang="he-IL" sz="3600" b="0" i="0" dirty="0">
                <a:solidFill>
                  <a:srgbClr val="000000"/>
                </a:solidFill>
                <a:effectLst/>
                <a:latin typeface="YACgEQY10lw 0"/>
              </a:rPr>
              <a:t>בנוסף לכך יש לו אפשרות להסתכל על הפרופיל שלו ולשנות כמה מרכיבים כגון: שינוי שם, סיסמא, דוא”ל, להעלות תמונה , למחוק חשבון </a:t>
            </a:r>
            <a:r>
              <a:rPr lang="he-IL" sz="3600" b="0" i="0" dirty="0" err="1">
                <a:solidFill>
                  <a:srgbClr val="000000"/>
                </a:solidFill>
                <a:effectLst/>
                <a:latin typeface="YACgEQY10lw 0"/>
              </a:rPr>
              <a:t>וכו</a:t>
            </a:r>
            <a:r>
              <a:rPr lang="he-IL" sz="3600" b="0" i="0" dirty="0">
                <a:solidFill>
                  <a:srgbClr val="000000"/>
                </a:solidFill>
                <a:effectLst/>
                <a:latin typeface="YACgEQY10lw 0"/>
              </a:rPr>
              <a:t>’.</a:t>
            </a:r>
            <a:endParaRPr lang="he-IL" sz="3600" dirty="0">
              <a:solidFill>
                <a:srgbClr val="000000"/>
              </a:solidFill>
              <a:effectLst/>
              <a:latin typeface="YACgEQY10lw 0"/>
            </a:endParaRPr>
          </a:p>
        </p:txBody>
      </p:sp>
      <p:sp>
        <p:nvSpPr>
          <p:cNvPr id="3" name="Freeform 3"/>
          <p:cNvSpPr/>
          <p:nvPr/>
        </p:nvSpPr>
        <p:spPr>
          <a:xfrm rot="887923">
            <a:off x="-6988615" y="-8563177"/>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4955926" y="0"/>
            <a:ext cx="3332074" cy="2737035"/>
          </a:xfrm>
          <a:custGeom>
            <a:avLst/>
            <a:gdLst/>
            <a:ahLst/>
            <a:cxnLst/>
            <a:rect l="l" t="t" r="r" b="b"/>
            <a:pathLst>
              <a:path w="3332074" h="2737035">
                <a:moveTo>
                  <a:pt x="0" y="0"/>
                </a:moveTo>
                <a:lnTo>
                  <a:pt x="3332074" y="0"/>
                </a:lnTo>
                <a:lnTo>
                  <a:pt x="3332074" y="2737035"/>
                </a:lnTo>
                <a:lnTo>
                  <a:pt x="0" y="2737035"/>
                </a:lnTo>
                <a:lnTo>
                  <a:pt x="0" y="0"/>
                </a:lnTo>
                <a:close/>
              </a:path>
            </a:pathLst>
          </a:custGeom>
          <a:blipFill>
            <a:blip r:embed="rId4"/>
            <a:stretch>
              <a:fillRect l="-1476" r="-1476"/>
            </a:stretch>
          </a:blipFill>
        </p:spPr>
      </p:sp>
      <p:sp>
        <p:nvSpPr>
          <p:cNvPr id="5" name="TextBox 5"/>
          <p:cNvSpPr txBox="1"/>
          <p:nvPr/>
        </p:nvSpPr>
        <p:spPr>
          <a:xfrm>
            <a:off x="5277817" y="461420"/>
            <a:ext cx="7732365" cy="1604644"/>
          </a:xfrm>
          <a:prstGeom prst="rect">
            <a:avLst/>
          </a:prstGeom>
        </p:spPr>
        <p:txBody>
          <a:bodyPr lIns="0" tIns="0" rIns="0" bIns="0" rtlCol="0" anchor="t">
            <a:spAutoFit/>
          </a:bodyPr>
          <a:lstStyle/>
          <a:p>
            <a:pPr algn="ctr">
              <a:lnSpc>
                <a:spcPts val="12880"/>
              </a:lnSpc>
            </a:pPr>
            <a:r>
              <a:rPr lang="en-US" sz="9200" dirty="0" err="1">
                <a:solidFill>
                  <a:srgbClr val="000000"/>
                </a:solidFill>
                <a:cs typeface="Arimo Bold"/>
              </a:rPr>
              <a:t>מבנה</a:t>
            </a:r>
            <a:r>
              <a:rPr lang="en-US" sz="9200" dirty="0">
                <a:solidFill>
                  <a:srgbClr val="000000"/>
                </a:solidFill>
                <a:cs typeface="Arimo Bold"/>
              </a:rPr>
              <a:t> </a:t>
            </a:r>
            <a:r>
              <a:rPr lang="en-US" sz="9200" dirty="0" err="1">
                <a:solidFill>
                  <a:srgbClr val="000000"/>
                </a:solidFill>
                <a:cs typeface="Arimo Bold"/>
              </a:rPr>
              <a:t>המערכת</a:t>
            </a:r>
            <a:endParaRPr lang="en-US" sz="9200" dirty="0">
              <a:solidFill>
                <a:srgbClr val="000000"/>
              </a:solidFill>
              <a:cs typeface="Arimo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rot="887923">
            <a:off x="-6988615" y="-8563177"/>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 name="Freeform 3"/>
          <p:cNvSpPr/>
          <p:nvPr/>
        </p:nvSpPr>
        <p:spPr>
          <a:xfrm>
            <a:off x="14955926" y="0"/>
            <a:ext cx="3332074" cy="2737035"/>
          </a:xfrm>
          <a:custGeom>
            <a:avLst/>
            <a:gdLst/>
            <a:ahLst/>
            <a:cxnLst/>
            <a:rect l="l" t="t" r="r" b="b"/>
            <a:pathLst>
              <a:path w="3332074" h="2737035">
                <a:moveTo>
                  <a:pt x="0" y="0"/>
                </a:moveTo>
                <a:lnTo>
                  <a:pt x="3332074" y="0"/>
                </a:lnTo>
                <a:lnTo>
                  <a:pt x="3332074" y="2737035"/>
                </a:lnTo>
                <a:lnTo>
                  <a:pt x="0" y="2737035"/>
                </a:lnTo>
                <a:lnTo>
                  <a:pt x="0" y="0"/>
                </a:lnTo>
                <a:close/>
              </a:path>
            </a:pathLst>
          </a:custGeom>
          <a:blipFill>
            <a:blip r:embed="rId6"/>
            <a:stretch>
              <a:fillRect l="-1476" r="-1476"/>
            </a:stretch>
          </a:blipFill>
        </p:spPr>
      </p:sp>
      <p:pic>
        <p:nvPicPr>
          <p:cNvPr id="4" name="Picture 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rcRect/>
          <a:stretch>
            <a:fillRect/>
          </a:stretch>
        </p:blipFill>
        <p:spPr>
          <a:xfrm>
            <a:off x="7535422" y="1608487"/>
            <a:ext cx="3827260" cy="8229600"/>
          </a:xfrm>
          <a:prstGeom prst="rect">
            <a:avLst/>
          </a:prstGeom>
        </p:spPr>
      </p:pic>
      <p:sp>
        <p:nvSpPr>
          <p:cNvPr id="5" name="TextBox 5"/>
          <p:cNvSpPr txBox="1"/>
          <p:nvPr/>
        </p:nvSpPr>
        <p:spPr>
          <a:xfrm>
            <a:off x="5520584" y="3843"/>
            <a:ext cx="7856934" cy="1604644"/>
          </a:xfrm>
          <a:prstGeom prst="rect">
            <a:avLst/>
          </a:prstGeom>
        </p:spPr>
        <p:txBody>
          <a:bodyPr lIns="0" tIns="0" rIns="0" bIns="0" rtlCol="0" anchor="t">
            <a:spAutoFit/>
          </a:bodyPr>
          <a:lstStyle/>
          <a:p>
            <a:pPr algn="ctr">
              <a:lnSpc>
                <a:spcPts val="12880"/>
              </a:lnSpc>
            </a:pPr>
            <a:r>
              <a:rPr lang="en-US" sz="9200" dirty="0" err="1">
                <a:solidFill>
                  <a:srgbClr val="000000"/>
                </a:solidFill>
                <a:cs typeface="Arimo Bold"/>
              </a:rPr>
              <a:t>תיאור</a:t>
            </a:r>
            <a:r>
              <a:rPr lang="en-US" sz="9200" dirty="0">
                <a:solidFill>
                  <a:srgbClr val="000000"/>
                </a:solidFill>
                <a:cs typeface="Arimo Bold"/>
              </a:rPr>
              <a:t> </a:t>
            </a:r>
            <a:r>
              <a:rPr lang="en-US" sz="9200" dirty="0" err="1">
                <a:solidFill>
                  <a:srgbClr val="000000"/>
                </a:solidFill>
                <a:cs typeface="Arimo Bold"/>
              </a:rPr>
              <a:t>המערכת</a:t>
            </a:r>
            <a:endParaRPr lang="en-US" sz="9200" dirty="0">
              <a:solidFill>
                <a:srgbClr val="000000"/>
              </a:solidFill>
              <a:cs typeface="Arimo Bold"/>
            </a:endParaRPr>
          </a:p>
        </p:txBody>
      </p:sp>
    </p:spTree>
  </p:cSld>
  <p:clrMapOvr>
    <a:masterClrMapping/>
  </p:clrMapOvr>
  <p:timing>
    <p:tnLst>
      <p:par>
        <p:cTn id="1" dur="indefinite" restart="never" nodeType="tmRoot">
          <p:childTnLst>
            <p:video>
              <p:cMediaNode vol="100000">
                <p:cTn id="2" fill="hold" display="0">
                  <p:stCondLst>
                    <p:cond delay="indefinite"/>
                  </p:stCondLst>
                </p:cTn>
                <p:tgtEl>
                  <p:spTgt spid="4"/>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744</Words>
  <Application>Microsoft Office PowerPoint</Application>
  <PresentationFormat>מותאם אישית</PresentationFormat>
  <Paragraphs>75</Paragraphs>
  <Slides>10</Slides>
  <Notes>2</Notes>
  <HiddenSlides>0</HiddenSlides>
  <MMClips>1</MMClips>
  <ScaleCrop>false</ScaleCrop>
  <HeadingPairs>
    <vt:vector size="6" baseType="variant">
      <vt:variant>
        <vt:lpstr>גופנים בשימוש</vt:lpstr>
      </vt:variant>
      <vt:variant>
        <vt:i4>8</vt:i4>
      </vt:variant>
      <vt:variant>
        <vt:lpstr>ערכת נושא</vt:lpstr>
      </vt:variant>
      <vt:variant>
        <vt:i4>1</vt:i4>
      </vt:variant>
      <vt:variant>
        <vt:lpstr>כותרות שקופיות</vt:lpstr>
      </vt:variant>
      <vt:variant>
        <vt:i4>10</vt:i4>
      </vt:variant>
    </vt:vector>
  </HeadingPairs>
  <TitlesOfParts>
    <vt:vector size="19" baseType="lpstr">
      <vt:lpstr>Calibri</vt:lpstr>
      <vt:lpstr>Arimo Bold</vt:lpstr>
      <vt:lpstr>Comic Sans MS</vt:lpstr>
      <vt:lpstr>YAFdJjTk5UU 0</vt:lpstr>
      <vt:lpstr>Arial</vt:lpstr>
      <vt:lpstr>Canva Sans Bold</vt:lpstr>
      <vt:lpstr>YACgEQY10lw 0</vt:lpstr>
      <vt:lpstr>Oswald Bold</vt:lpstr>
      <vt:lpstr>Office Theme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 Text Magic Studio Magic Design for Presentations L&amp;P</dc:title>
  <dc:creator>Nitay 1998</dc:creator>
  <cp:lastModifiedBy>Nitay 1998</cp:lastModifiedBy>
  <cp:revision>7</cp:revision>
  <dcterms:created xsi:type="dcterms:W3CDTF">2006-08-16T00:00:00Z</dcterms:created>
  <dcterms:modified xsi:type="dcterms:W3CDTF">2024-03-02T21:12:01Z</dcterms:modified>
  <dc:identifier>DAF96vlkCjg</dc:identifier>
</cp:coreProperties>
</file>

<file path=docProps/thumbnail.jpeg>
</file>